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2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4833937" y="7072312"/>
            <a:ext cx="14716126" cy="1589485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2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2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2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2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4833937" y="605591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1740742" y="-17860"/>
            <a:ext cx="23275935" cy="1551729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2137171" y="714375"/>
            <a:ext cx="17395034" cy="863794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2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2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2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2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6494800" y="-194764"/>
            <a:ext cx="19020237" cy="1268015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52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52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52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52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21"/>
          </p:nvPr>
        </p:nvSpPr>
        <p:spPr>
          <a:xfrm>
            <a:off x="9338964" y="2857500"/>
            <a:ext cx="14466095" cy="964406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buClrTx/>
              <a:defRPr sz="3800"/>
            </a:lvl1pPr>
            <a:lvl2pPr marL="808264" indent="-465364">
              <a:spcBef>
                <a:spcPts val="4500"/>
              </a:spcBef>
              <a:buClrTx/>
              <a:defRPr sz="3800"/>
            </a:lvl2pPr>
            <a:lvl3pPr marL="1151164" indent="-465364">
              <a:spcBef>
                <a:spcPts val="4500"/>
              </a:spcBef>
              <a:buClrTx/>
              <a:defRPr sz="3800"/>
            </a:lvl3pPr>
            <a:lvl4pPr marL="1494064" indent="-465364">
              <a:spcBef>
                <a:spcPts val="4500"/>
              </a:spcBef>
              <a:buClrTx/>
              <a:defRPr sz="3800"/>
            </a:lvl4pPr>
            <a:lvl5pPr marL="1836964" indent="-465364">
              <a:spcBef>
                <a:spcPts val="4500"/>
              </a:spcBef>
              <a:buClrTx/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21"/>
          </p:nvPr>
        </p:nvSpPr>
        <p:spPr>
          <a:xfrm>
            <a:off x="12084843" y="6983015"/>
            <a:ext cx="8277822" cy="551854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22"/>
          </p:nvPr>
        </p:nvSpPr>
        <p:spPr>
          <a:xfrm>
            <a:off x="12522398" y="898922"/>
            <a:ext cx="8268892" cy="551259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23"/>
          </p:nvPr>
        </p:nvSpPr>
        <p:spPr>
          <a:xfrm>
            <a:off x="-1733848" y="-178594"/>
            <a:ext cx="19020235" cy="1268015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lide Number"/>
          <p:cNvSpPr txBox="1"/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b="0" sz="22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gcmrc.gov/discharge_qw_sediment/station/GCDAMP/09404200" TargetMode="Externa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ulavaldti-my.sharepoint.com/:f:/g/personal/thngu52_ulaval_ca/EtUx1y5Eo6tMqH9wOoqGbv4Bfm8qinsejYx3MnGeiNVCiw?e=vKP5HO" TargetMode="External"/><Relationship Id="rId3" Type="http://schemas.openxmlformats.org/officeDocument/2006/relationships/hyperlink" Target="https://ulavaldti-my.sharepoint.com/:f:/g/personal/thngu52_ulaval_ca/EuruyjPXH3lPrIjcAmrThVgBE_uNPCmb01lhOKPgS7fDnw?e=WrLbwJ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2Sonic Challenge project"/>
          <p:cNvSpPr txBox="1"/>
          <p:nvPr>
            <p:ph type="ctrTitle"/>
          </p:nvPr>
        </p:nvSpPr>
        <p:spPr>
          <a:xfrm>
            <a:off x="3372817" y="2184796"/>
            <a:ext cx="18177496" cy="4643439"/>
          </a:xfrm>
          <a:prstGeom prst="rect">
            <a:avLst/>
          </a:prstGeom>
        </p:spPr>
        <p:txBody>
          <a:bodyPr/>
          <a:lstStyle/>
          <a:p>
            <a:pPr/>
            <a:r>
              <a:t>R2Sonic Challenge project</a:t>
            </a:r>
          </a:p>
        </p:txBody>
      </p:sp>
      <p:sp>
        <p:nvSpPr>
          <p:cNvPr id="120" name="January 30, 2020…"/>
          <p:cNvSpPr txBox="1"/>
          <p:nvPr>
            <p:ph type="subTitle" sz="quarter" idx="1"/>
          </p:nvPr>
        </p:nvSpPr>
        <p:spPr>
          <a:xfrm>
            <a:off x="4833937" y="7929562"/>
            <a:ext cx="14716126" cy="2427295"/>
          </a:xfrm>
          <a:prstGeom prst="rect">
            <a:avLst/>
          </a:prstGeom>
        </p:spPr>
        <p:txBody>
          <a:bodyPr/>
          <a:lstStyle/>
          <a:p>
            <a:pPr defTabSz="484703">
              <a:defRPr sz="4956">
                <a:latin typeface="+mn-lt"/>
                <a:ea typeface="+mn-ea"/>
                <a:cs typeface="+mn-cs"/>
                <a:sym typeface="Helvetica Neue Medium"/>
              </a:defRPr>
            </a:pPr>
            <a:r>
              <a:t>January 30, 2020</a:t>
            </a:r>
          </a:p>
          <a:p>
            <a:pPr defTabSz="484703">
              <a:defRPr sz="4956">
                <a:latin typeface="+mn-lt"/>
                <a:ea typeface="+mn-ea"/>
                <a:cs typeface="+mn-cs"/>
                <a:sym typeface="Helvetica Neue Medium"/>
              </a:defRPr>
            </a:pPr>
          </a:p>
          <a:p>
            <a:pPr defTabSz="484703">
              <a:defRPr sz="4956">
                <a:latin typeface="+mn-lt"/>
                <a:ea typeface="+mn-ea"/>
                <a:cs typeface="+mn-cs"/>
                <a:sym typeface="Helvetica Neue Medium"/>
              </a:defRPr>
            </a:pPr>
            <a:r>
              <a:t>Thanh Huy Nguyen</a:t>
            </a:r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xfrm>
            <a:off x="12031776" y="13073062"/>
            <a:ext cx="310923" cy="4776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édiments suspendu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Sédiments suspendus</a:t>
            </a:r>
          </a:p>
        </p:txBody>
      </p:sp>
      <p:sp>
        <p:nvSpPr>
          <p:cNvPr id="124" name="Objectif: Estimation de la concentration des sédiments suspendus…"/>
          <p:cNvSpPr txBox="1"/>
          <p:nvPr>
            <p:ph type="body" sz="half" idx="1"/>
          </p:nvPr>
        </p:nvSpPr>
        <p:spPr>
          <a:xfrm>
            <a:off x="1006078" y="3333750"/>
            <a:ext cx="12093588" cy="8840391"/>
          </a:xfrm>
          <a:prstGeom prst="rect">
            <a:avLst/>
          </a:prstGeom>
        </p:spPr>
        <p:txBody>
          <a:bodyPr/>
          <a:lstStyle/>
          <a:p>
            <a:pPr marL="543956" indent="-543956" defTabSz="731162">
              <a:spcBef>
                <a:spcPts val="5200"/>
              </a:spcBef>
              <a:defRPr sz="3916"/>
            </a:pPr>
            <a:r>
              <a:t>Objectif: Estimation de la concentration des sédiments suspendus</a:t>
            </a:r>
          </a:p>
          <a:p>
            <a:pPr marL="543956" indent="-543956" defTabSz="731162">
              <a:spcBef>
                <a:spcPts val="5200"/>
              </a:spcBef>
              <a:defRPr sz="3916"/>
            </a:pPr>
            <a:r>
              <a:t>Données acoustiques bathymétriques</a:t>
            </a:r>
          </a:p>
          <a:p>
            <a:pPr marL="543956" indent="-543956" defTabSz="731162">
              <a:spcBef>
                <a:spcPts val="5200"/>
              </a:spcBef>
              <a:defRPr sz="3916"/>
            </a:pPr>
            <a:r>
              <a:t>Deux types de sédiments se mélangent</a:t>
            </a:r>
          </a:p>
          <a:p>
            <a:pPr lvl="1" marL="939561" indent="-543956" defTabSz="731162">
              <a:spcBef>
                <a:spcPts val="5200"/>
              </a:spcBef>
              <a:defRPr sz="3916"/>
            </a:pPr>
            <a:r>
              <a:t>Sand</a:t>
            </a:r>
          </a:p>
          <a:p>
            <a:pPr lvl="1" marL="939561" indent="-543956" defTabSz="731162">
              <a:spcBef>
                <a:spcPts val="5200"/>
              </a:spcBef>
              <a:defRPr sz="3916"/>
            </a:pPr>
            <a:r>
              <a:t>Silt-and-clay</a:t>
            </a:r>
          </a:p>
          <a:p>
            <a:pPr marL="543956" indent="-543956" defTabSz="731162">
              <a:spcBef>
                <a:spcPts val="5200"/>
              </a:spcBef>
              <a:defRPr sz="3916"/>
            </a:pPr>
            <a:r>
              <a:t>Diamond Creek, Arizona, US</a:t>
            </a:r>
          </a:p>
          <a:p>
            <a:pPr marL="543956" indent="-543956" defTabSz="731162">
              <a:spcBef>
                <a:spcPts val="5200"/>
              </a:spcBef>
              <a:defRPr sz="3916"/>
            </a:pPr>
            <a:r>
              <a:t>Echéance: 28 Mars 2020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xfrm>
            <a:off x="12031776" y="13073062"/>
            <a:ext cx="310923" cy="4776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2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069887" y="4440237"/>
            <a:ext cx="9578172" cy="71836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Données"/>
          <p:cNvSpPr txBox="1"/>
          <p:nvPr>
            <p:ph type="title"/>
          </p:nvPr>
        </p:nvSpPr>
        <p:spPr>
          <a:xfrm>
            <a:off x="205615" y="261937"/>
            <a:ext cx="11768678" cy="3036095"/>
          </a:xfrm>
          <a:prstGeom prst="rect">
            <a:avLst/>
          </a:prstGeom>
        </p:spPr>
        <p:txBody>
          <a:bodyPr/>
          <a:lstStyle/>
          <a:p>
            <a:pPr/>
            <a:r>
              <a:t>Données</a:t>
            </a:r>
          </a:p>
        </p:txBody>
      </p:sp>
      <p:sp>
        <p:nvSpPr>
          <p:cNvPr id="129" name="Acquis par un capteur acoustique, dans un bateau…"/>
          <p:cNvSpPr txBox="1"/>
          <p:nvPr>
            <p:ph type="body" sz="half" idx="1"/>
          </p:nvPr>
        </p:nvSpPr>
        <p:spPr>
          <a:xfrm>
            <a:off x="744140" y="3810000"/>
            <a:ext cx="11072628" cy="8840391"/>
          </a:xfrm>
          <a:prstGeom prst="rect">
            <a:avLst/>
          </a:prstGeom>
        </p:spPr>
        <p:txBody>
          <a:bodyPr/>
          <a:lstStyle/>
          <a:p>
            <a:pPr marL="501173" indent="-501173" defTabSz="673655">
              <a:spcBef>
                <a:spcPts val="4800"/>
              </a:spcBef>
              <a:defRPr sz="3607"/>
            </a:pPr>
            <a:r>
              <a:t>Acquis par un capteur acoustique, dans un bateau</a:t>
            </a:r>
          </a:p>
          <a:p>
            <a:pPr marL="501173" indent="-501173" defTabSz="673655">
              <a:spcBef>
                <a:spcPts val="4800"/>
              </a:spcBef>
              <a:defRPr sz="3607"/>
            </a:pPr>
            <a:r>
              <a:t>4 runs (A, B, C, D) = 22 fichiers XTF</a:t>
            </a:r>
          </a:p>
          <a:p>
            <a:pPr marL="501173" indent="-501173" defTabSz="673655">
              <a:spcBef>
                <a:spcPts val="4800"/>
              </a:spcBef>
              <a:defRPr sz="3607"/>
            </a:pPr>
            <a:r>
              <a:t>Temps d’acquisition: 26 février 2019 entre 8:46 et 9:04 PM </a:t>
            </a:r>
          </a:p>
          <a:p>
            <a:pPr marL="501173" indent="-501173" defTabSz="673655">
              <a:spcBef>
                <a:spcPts val="4800"/>
              </a:spcBef>
              <a:defRPr b="1" sz="3607"/>
            </a:pPr>
            <a:r>
              <a:t>TruePix (données compressées)</a:t>
            </a:r>
          </a:p>
          <a:p>
            <a:pPr lvl="1" marL="865663" indent="-501173" defTabSz="673655">
              <a:spcBef>
                <a:spcPts val="4800"/>
              </a:spcBef>
              <a:defRPr sz="3607"/>
            </a:pPr>
            <a:r>
              <a:t>Angle+Distance+Magnitude</a:t>
            </a:r>
          </a:p>
          <a:p>
            <a:pPr marL="501173" indent="-501173" defTabSz="673655">
              <a:spcBef>
                <a:spcPts val="4800"/>
              </a:spcBef>
              <a:defRPr sz="3607"/>
            </a:pPr>
            <a:r>
              <a:t>GWC (General Water Column)</a:t>
            </a:r>
          </a:p>
          <a:p>
            <a:pPr lvl="1" marL="865663" indent="-501173" defTabSz="673655">
              <a:spcBef>
                <a:spcPts val="4800"/>
              </a:spcBef>
              <a:defRPr sz="3607"/>
            </a:pPr>
            <a:r>
              <a:t>Phase+Magnitude</a:t>
            </a:r>
          </a:p>
        </p:txBody>
      </p:sp>
      <p:sp>
        <p:nvSpPr>
          <p:cNvPr id="130" name="File Format"/>
          <p:cNvSpPr txBox="1"/>
          <p:nvPr/>
        </p:nvSpPr>
        <p:spPr>
          <a:xfrm>
            <a:off x="12505035" y="261937"/>
            <a:ext cx="12047637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>
            <a:lvl1pPr>
              <a:defRPr b="0" sz="11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File Format</a:t>
            </a:r>
          </a:p>
        </p:txBody>
      </p:sp>
      <p:sp>
        <p:nvSpPr>
          <p:cNvPr id="131" name="Fichiers XTF…"/>
          <p:cNvSpPr txBox="1"/>
          <p:nvPr/>
        </p:nvSpPr>
        <p:spPr>
          <a:xfrm>
            <a:off x="13277453" y="3810000"/>
            <a:ext cx="11072627" cy="8840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 marL="611187" indent="-611187" algn="l">
              <a:spcBef>
                <a:spcPts val="5900"/>
              </a:spcBef>
              <a:buSzPct val="145000"/>
              <a:buChar char="•"/>
              <a:defRPr b="0" sz="4400"/>
            </a:pPr>
            <a:r>
              <a:t>Fichiers XTF </a:t>
            </a:r>
          </a:p>
          <a:p>
            <a:pPr lvl="2" marL="1500187" indent="-611187" algn="l">
              <a:spcBef>
                <a:spcPts val="5900"/>
              </a:spcBef>
              <a:buSzPct val="145000"/>
              <a:buChar char="•"/>
              <a:defRPr b="0" sz="4400"/>
            </a:pPr>
            <a:r>
              <a:t>1 fichier XTF = 1 levé</a:t>
            </a:r>
          </a:p>
          <a:p>
            <a:pPr marL="611187" indent="-611187" algn="l">
              <a:spcBef>
                <a:spcPts val="5900"/>
              </a:spcBef>
              <a:buSzPct val="145000"/>
              <a:buChar char="•"/>
              <a:defRPr b="0" sz="4400"/>
            </a:pPr>
            <a:r>
              <a:t>Décodeur XTF par Matlab</a:t>
            </a:r>
          </a:p>
          <a:p>
            <a:pPr lvl="2" marL="1500187" indent="-611187" algn="l">
              <a:spcBef>
                <a:spcPts val="5900"/>
              </a:spcBef>
              <a:buSzPct val="145000"/>
              <a:buChar char="•"/>
              <a:defRPr b="0" sz="4400"/>
            </a:pPr>
            <a:r>
              <a:t>1 fichier XTF -&gt; 1 .mat (.xtf.mat)</a:t>
            </a:r>
          </a:p>
          <a:p>
            <a:pPr marL="611187" indent="-611187" algn="l">
              <a:spcBef>
                <a:spcPts val="5900"/>
              </a:spcBef>
              <a:buSzPct val="145000"/>
              <a:buChar char="•"/>
              <a:defRPr b="0" sz="4400"/>
            </a:pPr>
            <a:r>
              <a:t>1 .mat file contient un Structure </a:t>
            </a:r>
            <a:r>
              <a:rPr i="1"/>
              <a:t>Ping</a:t>
            </a:r>
            <a:endParaRPr i="1"/>
          </a:p>
          <a:p>
            <a:pPr marL="611187" indent="-611187" algn="l">
              <a:spcBef>
                <a:spcPts val="5900"/>
              </a:spcBef>
              <a:buSzPct val="145000"/>
              <a:buChar char="•"/>
              <a:defRPr b="0" sz="4400"/>
            </a:pPr>
            <a:r>
              <a:rPr i="1"/>
              <a:t>Ping </a:t>
            </a:r>
            <a:r>
              <a:t>contient les données + métadonnées concernant le levé actuel</a:t>
            </a:r>
          </a:p>
        </p:txBody>
      </p:sp>
      <p:sp>
        <p:nvSpPr>
          <p:cNvPr id="132" name="Slide Number"/>
          <p:cNvSpPr txBox="1"/>
          <p:nvPr>
            <p:ph type="sldNum" sz="quarter" idx="2"/>
          </p:nvPr>
        </p:nvSpPr>
        <p:spPr>
          <a:xfrm>
            <a:off x="12031776" y="13073062"/>
            <a:ext cx="310923" cy="4776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Exemple"/>
          <p:cNvSpPr txBox="1"/>
          <p:nvPr>
            <p:ph type="title"/>
          </p:nvPr>
        </p:nvSpPr>
        <p:spPr>
          <a:xfrm>
            <a:off x="4387453" y="-184547"/>
            <a:ext cx="15609094" cy="3036094"/>
          </a:xfrm>
          <a:prstGeom prst="rect">
            <a:avLst/>
          </a:prstGeom>
        </p:spPr>
        <p:txBody>
          <a:bodyPr/>
          <a:lstStyle/>
          <a:p>
            <a:pPr/>
            <a:r>
              <a:t>Exemple</a:t>
            </a:r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5662" y="3024187"/>
            <a:ext cx="7945199" cy="19698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63874" y="3024879"/>
            <a:ext cx="10375901" cy="1968501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Rectangle"/>
          <p:cNvSpPr/>
          <p:nvPr/>
        </p:nvSpPr>
        <p:spPr>
          <a:xfrm>
            <a:off x="2770187" y="3008312"/>
            <a:ext cx="1683092" cy="1695835"/>
          </a:xfrm>
          <a:prstGeom prst="rect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3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267758" y="6284468"/>
            <a:ext cx="7532742" cy="57773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-141117" y="5611524"/>
            <a:ext cx="7505701" cy="7569201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Rectangle"/>
          <p:cNvSpPr/>
          <p:nvPr/>
        </p:nvSpPr>
        <p:spPr>
          <a:xfrm>
            <a:off x="11060172" y="6010082"/>
            <a:ext cx="1860384" cy="6165237"/>
          </a:xfrm>
          <a:prstGeom prst="rect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1" name="Arrow"/>
          <p:cNvSpPr/>
          <p:nvPr/>
        </p:nvSpPr>
        <p:spPr>
          <a:xfrm rot="9776005">
            <a:off x="7130940" y="4812678"/>
            <a:ext cx="362187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>
              <a:lumOff val="13529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2" name="Arrow"/>
          <p:cNvSpPr/>
          <p:nvPr/>
        </p:nvSpPr>
        <p:spPr>
          <a:xfrm>
            <a:off x="7193729" y="8538144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>
              <a:lumOff val="13529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3" name="Arrow"/>
          <p:cNvSpPr/>
          <p:nvPr/>
        </p:nvSpPr>
        <p:spPr>
          <a:xfrm>
            <a:off x="8947367" y="3374129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>
              <a:lumOff val="13529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4" name="Rectangle"/>
          <p:cNvSpPr/>
          <p:nvPr/>
        </p:nvSpPr>
        <p:spPr>
          <a:xfrm>
            <a:off x="16438853" y="6149748"/>
            <a:ext cx="9261607" cy="649275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145" name="Image" descr="Image"/>
          <p:cNvPicPr>
            <a:picLocks noChangeAspect="0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6887806" y="6925030"/>
            <a:ext cx="7532742" cy="5633683"/>
          </a:xfrm>
          <a:prstGeom prst="rect">
            <a:avLst/>
          </a:prstGeom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6703675" y="6778625"/>
            <a:ext cx="4279900" cy="50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Arrow"/>
          <p:cNvSpPr/>
          <p:nvPr/>
        </p:nvSpPr>
        <p:spPr>
          <a:xfrm>
            <a:off x="15464604" y="8538144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>
              <a:lumOff val="13529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8" name="Rectangle"/>
          <p:cNvSpPr/>
          <p:nvPr/>
        </p:nvSpPr>
        <p:spPr>
          <a:xfrm>
            <a:off x="10358437" y="3135312"/>
            <a:ext cx="1683092" cy="1695835"/>
          </a:xfrm>
          <a:prstGeom prst="rect">
            <a:avLst/>
          </a:prstGeom>
          <a:ln w="25400">
            <a:solidFill>
              <a:schemeClr val="accent5"/>
            </a:solidFill>
            <a:miter lim="400000"/>
          </a:ln>
        </p:spPr>
        <p:txBody>
          <a:bodyPr lIns="71437" tIns="71437" rIns="71437" bIns="71437" anchor="ctr"/>
          <a:lstStyle/>
          <a:p>
            <a:pPr>
              <a:defRPr b="0" sz="30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12031776" y="13073062"/>
            <a:ext cx="310923" cy="4776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ample da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Sample data</a:t>
            </a:r>
          </a:p>
        </p:txBody>
      </p:sp>
      <p:sp>
        <p:nvSpPr>
          <p:cNvPr id="152" name="Echantillons physiques: fait par l’acquisition —&gt; fait des mesures au laboratoire…"/>
          <p:cNvSpPr txBox="1"/>
          <p:nvPr>
            <p:ph type="body" sz="half" idx="1"/>
          </p:nvPr>
        </p:nvSpPr>
        <p:spPr>
          <a:xfrm>
            <a:off x="672703" y="3238500"/>
            <a:ext cx="8799370" cy="8840391"/>
          </a:xfrm>
          <a:prstGeom prst="rect">
            <a:avLst/>
          </a:prstGeom>
        </p:spPr>
        <p:txBody>
          <a:bodyPr/>
          <a:lstStyle/>
          <a:p>
            <a:pPr marL="598963" indent="-598963" defTabSz="805100">
              <a:spcBef>
                <a:spcPts val="5700"/>
              </a:spcBef>
              <a:defRPr sz="4312"/>
            </a:pPr>
            <a:r>
              <a:t>Echantillons physiques: fait par l’acquisition —&gt; fait des mesures au laboratoire</a:t>
            </a:r>
          </a:p>
          <a:p>
            <a:pPr lvl="1" marL="1034573" indent="-598963" defTabSz="805100">
              <a:spcBef>
                <a:spcPts val="5700"/>
              </a:spcBef>
              <a:defRPr sz="4312"/>
            </a:pPr>
            <a:r>
              <a:t>/supporting_data/Sediment/Physical Samples/CR…26Feb2019.xlsx</a:t>
            </a:r>
          </a:p>
          <a:p>
            <a:pPr marL="598963" indent="-598963" defTabSz="805100">
              <a:spcBef>
                <a:spcPts val="5700"/>
              </a:spcBef>
              <a:defRPr sz="4312"/>
            </a:pPr>
            <a:r>
              <a:t>Echantillons acoustiques: acquis par le capteur Acoustic Doppler</a:t>
            </a:r>
          </a:p>
          <a:p>
            <a:pPr lvl="1" marL="1034573" indent="-598963" defTabSz="805100">
              <a:spcBef>
                <a:spcPts val="5700"/>
              </a:spcBef>
              <a:defRPr sz="4312"/>
            </a:pPr>
            <a:r>
              <a:t>/supporting_data/Sediment/Acoustical Samples/DC…csv</a:t>
            </a:r>
          </a:p>
        </p:txBody>
      </p:sp>
      <p:pic>
        <p:nvPicPr>
          <p:cNvPr id="15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16423" y="4054187"/>
            <a:ext cx="12703954" cy="8018642"/>
          </a:xfrm>
          <a:prstGeom prst="rect">
            <a:avLst/>
          </a:prstGeom>
          <a:ln w="12700">
            <a:miter lim="400000"/>
          </a:ln>
        </p:spPr>
      </p:pic>
      <p:sp>
        <p:nvSpPr>
          <p:cNvPr id="154" name="Slide Number"/>
          <p:cNvSpPr txBox="1"/>
          <p:nvPr>
            <p:ph type="sldNum" sz="quarter" idx="2"/>
          </p:nvPr>
        </p:nvSpPr>
        <p:spPr>
          <a:xfrm>
            <a:off x="12031776" y="13073062"/>
            <a:ext cx="310923" cy="4776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Echantillons acoustiqu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72239">
              <a:defRPr sz="10528"/>
            </a:lvl1pPr>
          </a:lstStyle>
          <a:p>
            <a:pPr/>
            <a:r>
              <a:t>Echantillons acoustiques</a:t>
            </a:r>
          </a:p>
        </p:txBody>
      </p:sp>
      <p:sp>
        <p:nvSpPr>
          <p:cNvPr id="157" name="Il n’y a que deux échantillons:"/>
          <p:cNvSpPr txBox="1"/>
          <p:nvPr>
            <p:ph type="body" sz="quarter" idx="1"/>
          </p:nvPr>
        </p:nvSpPr>
        <p:spPr>
          <a:xfrm>
            <a:off x="2019039" y="3167062"/>
            <a:ext cx="17953696" cy="1142044"/>
          </a:xfrm>
          <a:prstGeom prst="rect">
            <a:avLst/>
          </a:prstGeom>
        </p:spPr>
        <p:txBody>
          <a:bodyPr/>
          <a:lstStyle/>
          <a:p>
            <a:pPr/>
            <a:r>
              <a:t>Il n’y a que deux échantillons:</a:t>
            </a:r>
          </a:p>
        </p:txBody>
      </p:sp>
      <p:pic>
        <p:nvPicPr>
          <p:cNvPr id="15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9287" y="4535324"/>
            <a:ext cx="21471397" cy="8342243"/>
          </a:xfrm>
          <a:prstGeom prst="rect">
            <a:avLst/>
          </a:prstGeom>
          <a:ln w="12700">
            <a:miter lim="400000"/>
          </a:ln>
        </p:spPr>
      </p:pic>
      <p:sp>
        <p:nvSpPr>
          <p:cNvPr id="159" name="Slide Number"/>
          <p:cNvSpPr txBox="1"/>
          <p:nvPr>
            <p:ph type="sldNum" sz="quarter" idx="2"/>
          </p:nvPr>
        </p:nvSpPr>
        <p:spPr>
          <a:xfrm>
            <a:off x="12031776" y="13073062"/>
            <a:ext cx="310923" cy="4776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Localis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Localisation</a:t>
            </a:r>
          </a:p>
        </p:txBody>
      </p:sp>
      <p:sp>
        <p:nvSpPr>
          <p:cNvPr id="162" name="ADCP: données de vélocité (ne pas considérées pour le moment)…"/>
          <p:cNvSpPr txBox="1"/>
          <p:nvPr>
            <p:ph type="body" sz="half" idx="1"/>
          </p:nvPr>
        </p:nvSpPr>
        <p:spPr>
          <a:xfrm>
            <a:off x="10792710" y="3476625"/>
            <a:ext cx="8100887" cy="8840391"/>
          </a:xfrm>
          <a:prstGeom prst="rect">
            <a:avLst/>
          </a:prstGeom>
        </p:spPr>
        <p:txBody>
          <a:bodyPr/>
          <a:lstStyle/>
          <a:p>
            <a:pPr/>
            <a:r>
              <a:t>ADCP: données de vélocité (ne pas considérées pour le moment)</a:t>
            </a:r>
          </a:p>
          <a:p>
            <a:pPr>
              <a:defRPr b="1"/>
            </a:pPr>
            <a:r>
              <a:t>Gaging station: où les échantillons sont acquis</a:t>
            </a:r>
          </a:p>
          <a:p>
            <a:pPr/>
            <a:r>
              <a:rPr b="1"/>
              <a:t>USGS gaging station 090404200 </a:t>
            </a:r>
            <a:r>
              <a:t>(</a:t>
            </a:r>
            <a:r>
              <a:rPr u="sng">
                <a:hlinkClick r:id="rId2" invalidUrl="" action="" tgtFrame="" tooltip="" history="1" highlightClick="0" endSnd="0"/>
              </a:rPr>
              <a:t>https://www.gcmrc.gov/discharge_qw_sediment/station/GCDAMP/09404200</a:t>
            </a:r>
            <a:r>
              <a:t>)</a:t>
            </a:r>
          </a:p>
        </p:txBody>
      </p:sp>
      <p:pic>
        <p:nvPicPr>
          <p:cNvPr id="16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586575" y="3963987"/>
            <a:ext cx="4165600" cy="6502401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Latitude 35°46’25”, Longitude 113°21’46&quot;…"/>
          <p:cNvSpPr txBox="1"/>
          <p:nvPr/>
        </p:nvSpPr>
        <p:spPr>
          <a:xfrm>
            <a:off x="19441421" y="10692944"/>
            <a:ext cx="4455908" cy="1616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lvl="1" indent="0"/>
            <a:r>
              <a:t>Latitude 35°46’25”, Longitude 113°21’46" </a:t>
            </a:r>
          </a:p>
          <a:p>
            <a:pPr lvl="1" indent="0"/>
            <a:r>
              <a:t>(NAD27)</a:t>
            </a:r>
          </a:p>
        </p:txBody>
      </p:sp>
      <p:sp>
        <p:nvSpPr>
          <p:cNvPr id="165" name="Slide Number"/>
          <p:cNvSpPr txBox="1"/>
          <p:nvPr>
            <p:ph type="sldNum" sz="quarter" idx="2"/>
          </p:nvPr>
        </p:nvSpPr>
        <p:spPr>
          <a:xfrm>
            <a:off x="12031776" y="13073062"/>
            <a:ext cx="310923" cy="4776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6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96703" y="4269923"/>
            <a:ext cx="9748183" cy="72537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o-do n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To-do next</a:t>
            </a:r>
          </a:p>
        </p:txBody>
      </p:sp>
      <p:sp>
        <p:nvSpPr>
          <p:cNvPr id="169" name="Déterminer et extraire les données XTF sur la localisation du gag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Déterminer et extraire les données XTF sur la localisation du gage</a:t>
            </a:r>
          </a:p>
          <a:p>
            <a:pPr/>
            <a:r>
              <a:t>Mettre ensemble les données localisée (données bathymétriques+les échantillons) dans un même fichier, p. ex. un CSV</a:t>
            </a:r>
          </a:p>
        </p:txBody>
      </p:sp>
      <p:sp>
        <p:nvSpPr>
          <p:cNvPr id="170" name="Slide Number"/>
          <p:cNvSpPr txBox="1"/>
          <p:nvPr>
            <p:ph type="sldNum" sz="quarter" idx="2"/>
          </p:nvPr>
        </p:nvSpPr>
        <p:spPr>
          <a:xfrm>
            <a:off x="12031776" y="13073062"/>
            <a:ext cx="310923" cy="4776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Répertoire partagé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Répertoire partagé</a:t>
            </a:r>
          </a:p>
        </p:txBody>
      </p:sp>
      <p:sp>
        <p:nvSpPr>
          <p:cNvPr id="173" name="Dev: https://ulavaldti-my.sharepoint.com/:f:/g/personal/thngu52_ulaval_ca/EtUx1y5Eo6tMqH9wOoqGbv4Bfm8qinsejYx3MnGeiNVCiw?e=vKP5HO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/>
            <a:r>
              <a:t>Dev: </a:t>
            </a:r>
            <a:r>
              <a:rPr u="sng">
                <a:hlinkClick r:id="rId2" invalidUrl="" action="" tgtFrame="" tooltip="" history="1" highlightClick="0" endSnd="0"/>
              </a:rPr>
              <a:t>https://ulavaldti-my.sharepoint.com/:f:/g/personal/thngu52_ulaval_ca/EtUx1y5Eo6tMqH9wOoqGbv4Bfm8qinsejYx3MnGeiNVCiw?e=vKP5HO</a:t>
            </a:r>
            <a:r>
              <a:t> </a:t>
            </a:r>
          </a:p>
          <a:p>
            <a:pPr lvl="1"/>
            <a:r>
              <a:t>Doc: </a:t>
            </a:r>
            <a:r>
              <a:rPr u="sng">
                <a:hlinkClick r:id="rId3" invalidUrl="" action="" tgtFrame="" tooltip="" history="1" highlightClick="0" endSnd="0"/>
              </a:rPr>
              <a:t>https://ulavaldti-my.sharepoint.com/:f:/g/personal/thngu52_ulaval_ca/EuruyjPXH3lPrIjcAmrThVgBE_uNPCmb01lhOKPgS7fDnw?e=WrLbwJ</a:t>
            </a:r>
          </a:p>
        </p:txBody>
      </p:sp>
      <p:sp>
        <p:nvSpPr>
          <p:cNvPr id="174" name="Slide Number"/>
          <p:cNvSpPr txBox="1"/>
          <p:nvPr>
            <p:ph type="sldNum" sz="quarter" idx="2"/>
          </p:nvPr>
        </p:nvSpPr>
        <p:spPr>
          <a:xfrm>
            <a:off x="12031776" y="13073062"/>
            <a:ext cx="310923" cy="47767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